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7" r:id="rId4"/>
    <p:sldId id="267" r:id="rId5"/>
    <p:sldId id="258" r:id="rId6"/>
    <p:sldId id="259" r:id="rId7"/>
    <p:sldId id="262" r:id="rId8"/>
    <p:sldId id="264" r:id="rId9"/>
    <p:sldId id="266" r:id="rId10"/>
    <p:sldId id="265" r:id="rId11"/>
    <p:sldId id="261" r:id="rId12"/>
    <p:sldId id="268" r:id="rId13"/>
    <p:sldId id="269" r:id="rId14"/>
    <p:sldId id="260" r:id="rId15"/>
  </p:sldIdLst>
  <p:sldSz cx="15122525" cy="9072563"/>
  <p:notesSz cx="6858000" cy="9144000"/>
  <p:defaultTextStyle>
    <a:defPPr>
      <a:defRPr lang="pt-BR"/>
    </a:defPPr>
    <a:lvl1pPr marL="0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691286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1382573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2073859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2765146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3456432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4147718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4839005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5530291" algn="l" defTabSz="1382573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58">
          <p15:clr>
            <a:srgbClr val="A4A3A4"/>
          </p15:clr>
        </p15:guide>
        <p15:guide id="2" pos="476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494" y="62"/>
      </p:cViewPr>
      <p:guideLst>
        <p:guide orient="horz" pos="2858"/>
        <p:guide pos="47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34190" y="2818375"/>
            <a:ext cx="12854146" cy="1944721"/>
          </a:xfrm>
        </p:spPr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268379" y="5141119"/>
            <a:ext cx="10585768" cy="23185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912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82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073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7651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456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147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8390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5302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10/04/2026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10/04/2026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18133903" y="480931"/>
            <a:ext cx="5626314" cy="10240235"/>
          </a:xfrm>
        </p:spPr>
        <p:txBody>
          <a:bodyPr vert="eaVert"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249709" y="480931"/>
            <a:ext cx="16632153" cy="10240235"/>
          </a:xfrm>
        </p:spPr>
        <p:txBody>
          <a:bodyPr vert="eaVert"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10/04/2026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10/04/2026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94575" y="5829962"/>
            <a:ext cx="12854146" cy="1801912"/>
          </a:xfrm>
        </p:spPr>
        <p:txBody>
          <a:bodyPr anchor="t"/>
          <a:lstStyle>
            <a:lvl1pPr algn="l">
              <a:defRPr sz="6000" b="1" cap="all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194575" y="3845340"/>
            <a:ext cx="12854146" cy="1984622"/>
          </a:xfrm>
        </p:spPr>
        <p:txBody>
          <a:bodyPr anchor="b"/>
          <a:lstStyle>
            <a:lvl1pPr marL="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1pPr>
            <a:lvl2pPr marL="691286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38257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207385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76514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456432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414771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83900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553029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10/04/2026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249710" y="2801575"/>
            <a:ext cx="11129234" cy="7919592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2630985" y="2801575"/>
            <a:ext cx="11129232" cy="7919592"/>
          </a:xfrm>
        </p:spPr>
        <p:txBody>
          <a:bodyPr/>
          <a:lstStyle>
            <a:lvl1pPr>
              <a:defRPr sz="4200"/>
            </a:lvl1pPr>
            <a:lvl2pPr>
              <a:defRPr sz="3600"/>
            </a:lvl2pPr>
            <a:lvl3pPr>
              <a:defRPr sz="30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10/04/2026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6126" y="363323"/>
            <a:ext cx="13610273" cy="1512094"/>
          </a:xfrm>
        </p:spPr>
        <p:txBody>
          <a:bodyPr/>
          <a:lstStyle>
            <a:lvl1pPr>
              <a:defRPr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56126" y="2030827"/>
            <a:ext cx="6681741" cy="846352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91286" indent="0">
              <a:buNone/>
              <a:defRPr sz="3000" b="1"/>
            </a:lvl2pPr>
            <a:lvl3pPr marL="1382573" indent="0">
              <a:buNone/>
              <a:defRPr sz="2700" b="1"/>
            </a:lvl3pPr>
            <a:lvl4pPr marL="2073859" indent="0">
              <a:buNone/>
              <a:defRPr sz="2400" b="1"/>
            </a:lvl4pPr>
            <a:lvl5pPr marL="2765146" indent="0">
              <a:buNone/>
              <a:defRPr sz="2400" b="1"/>
            </a:lvl5pPr>
            <a:lvl6pPr marL="3456432" indent="0">
              <a:buNone/>
              <a:defRPr sz="2400" b="1"/>
            </a:lvl6pPr>
            <a:lvl7pPr marL="4147718" indent="0">
              <a:buNone/>
              <a:defRPr sz="2400" b="1"/>
            </a:lvl7pPr>
            <a:lvl8pPr marL="4839005" indent="0">
              <a:buNone/>
              <a:defRPr sz="2400" b="1"/>
            </a:lvl8pPr>
            <a:lvl9pPr marL="5530291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756126" y="2877179"/>
            <a:ext cx="6681741" cy="5227225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7682034" y="2030827"/>
            <a:ext cx="6684366" cy="846352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91286" indent="0">
              <a:buNone/>
              <a:defRPr sz="3000" b="1"/>
            </a:lvl2pPr>
            <a:lvl3pPr marL="1382573" indent="0">
              <a:buNone/>
              <a:defRPr sz="2700" b="1"/>
            </a:lvl3pPr>
            <a:lvl4pPr marL="2073859" indent="0">
              <a:buNone/>
              <a:defRPr sz="2400" b="1"/>
            </a:lvl4pPr>
            <a:lvl5pPr marL="2765146" indent="0">
              <a:buNone/>
              <a:defRPr sz="2400" b="1"/>
            </a:lvl5pPr>
            <a:lvl6pPr marL="3456432" indent="0">
              <a:buNone/>
              <a:defRPr sz="2400" b="1"/>
            </a:lvl6pPr>
            <a:lvl7pPr marL="4147718" indent="0">
              <a:buNone/>
              <a:defRPr sz="2400" b="1"/>
            </a:lvl7pPr>
            <a:lvl8pPr marL="4839005" indent="0">
              <a:buNone/>
              <a:defRPr sz="2400" b="1"/>
            </a:lvl8pPr>
            <a:lvl9pPr marL="5530291" indent="0">
              <a:buNone/>
              <a:defRPr sz="2400" b="1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7682034" y="2877179"/>
            <a:ext cx="6684366" cy="5227225"/>
          </a:xfrm>
        </p:spPr>
        <p:txBody>
          <a:bodyPr/>
          <a:lstStyle>
            <a:lvl1pPr>
              <a:defRPr sz="3600"/>
            </a:lvl1pPr>
            <a:lvl2pPr>
              <a:defRPr sz="30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10/04/2026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10/04/2026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10/04/2026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56127" y="361223"/>
            <a:ext cx="4975207" cy="1537295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912487" y="361223"/>
            <a:ext cx="8453912" cy="7743181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756127" y="1898518"/>
            <a:ext cx="4975207" cy="6205886"/>
          </a:xfrm>
        </p:spPr>
        <p:txBody>
          <a:bodyPr/>
          <a:lstStyle>
            <a:lvl1pPr marL="0" indent="0">
              <a:buNone/>
              <a:defRPr sz="2100"/>
            </a:lvl1pPr>
            <a:lvl2pPr marL="691286" indent="0">
              <a:buNone/>
              <a:defRPr sz="1800"/>
            </a:lvl2pPr>
            <a:lvl3pPr marL="1382573" indent="0">
              <a:buNone/>
              <a:defRPr sz="1500"/>
            </a:lvl3pPr>
            <a:lvl4pPr marL="2073859" indent="0">
              <a:buNone/>
              <a:defRPr sz="1400"/>
            </a:lvl4pPr>
            <a:lvl5pPr marL="2765146" indent="0">
              <a:buNone/>
              <a:defRPr sz="1400"/>
            </a:lvl5pPr>
            <a:lvl6pPr marL="3456432" indent="0">
              <a:buNone/>
              <a:defRPr sz="1400"/>
            </a:lvl6pPr>
            <a:lvl7pPr marL="4147718" indent="0">
              <a:buNone/>
              <a:defRPr sz="1400"/>
            </a:lvl7pPr>
            <a:lvl8pPr marL="4839005" indent="0">
              <a:buNone/>
              <a:defRPr sz="1400"/>
            </a:lvl8pPr>
            <a:lvl9pPr marL="5530291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10/04/2026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64121" y="6350794"/>
            <a:ext cx="9073515" cy="749747"/>
          </a:xfrm>
        </p:spPr>
        <p:txBody>
          <a:bodyPr anchor="b"/>
          <a:lstStyle>
            <a:lvl1pPr algn="l">
              <a:defRPr sz="3000" b="1"/>
            </a:lvl1pPr>
          </a:lstStyle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964121" y="810650"/>
            <a:ext cx="9073515" cy="5443538"/>
          </a:xfrm>
        </p:spPr>
        <p:txBody>
          <a:bodyPr/>
          <a:lstStyle>
            <a:lvl1pPr marL="0" indent="0">
              <a:buNone/>
              <a:defRPr sz="4800"/>
            </a:lvl1pPr>
            <a:lvl2pPr marL="691286" indent="0">
              <a:buNone/>
              <a:defRPr sz="4200"/>
            </a:lvl2pPr>
            <a:lvl3pPr marL="1382573" indent="0">
              <a:buNone/>
              <a:defRPr sz="3600"/>
            </a:lvl3pPr>
            <a:lvl4pPr marL="2073859" indent="0">
              <a:buNone/>
              <a:defRPr sz="3000"/>
            </a:lvl4pPr>
            <a:lvl5pPr marL="2765146" indent="0">
              <a:buNone/>
              <a:defRPr sz="3000"/>
            </a:lvl5pPr>
            <a:lvl6pPr marL="3456432" indent="0">
              <a:buNone/>
              <a:defRPr sz="3000"/>
            </a:lvl6pPr>
            <a:lvl7pPr marL="4147718" indent="0">
              <a:buNone/>
              <a:defRPr sz="3000"/>
            </a:lvl7pPr>
            <a:lvl8pPr marL="4839005" indent="0">
              <a:buNone/>
              <a:defRPr sz="3000"/>
            </a:lvl8pPr>
            <a:lvl9pPr marL="5530291" indent="0">
              <a:buNone/>
              <a:defRPr sz="3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964121" y="7100541"/>
            <a:ext cx="9073515" cy="1064765"/>
          </a:xfrm>
        </p:spPr>
        <p:txBody>
          <a:bodyPr/>
          <a:lstStyle>
            <a:lvl1pPr marL="0" indent="0">
              <a:buNone/>
              <a:defRPr sz="2100"/>
            </a:lvl1pPr>
            <a:lvl2pPr marL="691286" indent="0">
              <a:buNone/>
              <a:defRPr sz="1800"/>
            </a:lvl2pPr>
            <a:lvl3pPr marL="1382573" indent="0">
              <a:buNone/>
              <a:defRPr sz="1500"/>
            </a:lvl3pPr>
            <a:lvl4pPr marL="2073859" indent="0">
              <a:buNone/>
              <a:defRPr sz="1400"/>
            </a:lvl4pPr>
            <a:lvl5pPr marL="2765146" indent="0">
              <a:buNone/>
              <a:defRPr sz="1400"/>
            </a:lvl5pPr>
            <a:lvl6pPr marL="3456432" indent="0">
              <a:buNone/>
              <a:defRPr sz="1400"/>
            </a:lvl6pPr>
            <a:lvl7pPr marL="4147718" indent="0">
              <a:buNone/>
              <a:defRPr sz="1400"/>
            </a:lvl7pPr>
            <a:lvl8pPr marL="4839005" indent="0">
              <a:buNone/>
              <a:defRPr sz="1400"/>
            </a:lvl8pPr>
            <a:lvl9pPr marL="5530291" indent="0">
              <a:buNone/>
              <a:defRPr sz="1400"/>
            </a:lvl9pPr>
          </a:lstStyle>
          <a:p>
            <a:pPr lvl="0"/>
            <a:r>
              <a:rPr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2E8E-F3B2-41C8-AE1A-E82CA6B0EAEC}" type="datetimeFigureOut">
              <a:rPr lang="pt-BR" smtClean="0"/>
              <a:pPr/>
              <a:t>10/04/2026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756126" y="363323"/>
            <a:ext cx="13610273" cy="1512094"/>
          </a:xfrm>
          <a:prstGeom prst="rect">
            <a:avLst/>
          </a:prstGeom>
        </p:spPr>
        <p:txBody>
          <a:bodyPr vert="horz" lIns="138257" tIns="69129" rIns="138257" bIns="69129" rtlCol="0" anchor="ctr">
            <a:normAutofit/>
          </a:bodyPr>
          <a:lstStyle/>
          <a:p>
            <a:r>
              <a:rPr lang="pt-BR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56126" y="2116932"/>
            <a:ext cx="13610273" cy="5987472"/>
          </a:xfrm>
          <a:prstGeom prst="rect">
            <a:avLst/>
          </a:prstGeom>
        </p:spPr>
        <p:txBody>
          <a:bodyPr vert="horz" lIns="138257" tIns="69129" rIns="138257" bIns="69129" rtlCol="0">
            <a:normAutofit/>
          </a:bodyPr>
          <a:lstStyle/>
          <a:p>
            <a:pPr lvl="0"/>
            <a:r>
              <a:rPr lang="pt-BR"/>
              <a:t>Clique para editar os estilos do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756126" y="8408922"/>
            <a:ext cx="3528589" cy="483030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72E8E-F3B2-41C8-AE1A-E82CA6B0EAEC}" type="datetimeFigureOut">
              <a:rPr lang="pt-BR" smtClean="0"/>
              <a:pPr/>
              <a:t>10/04/2026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5166863" y="8408922"/>
            <a:ext cx="4788800" cy="483030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10837810" y="8408922"/>
            <a:ext cx="3528589" cy="483030"/>
          </a:xfrm>
          <a:prstGeom prst="rect">
            <a:avLst/>
          </a:prstGeom>
        </p:spPr>
        <p:txBody>
          <a:bodyPr vert="horz" lIns="138257" tIns="69129" rIns="138257" bIns="69129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596102-9B52-4640-B1A7-9FE3C224302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382573" rtl="0" eaLnBrk="1" latinLnBrk="0" hangingPunct="1">
        <a:spcBef>
          <a:spcPct val="0"/>
        </a:spcBef>
        <a:buNone/>
        <a:defRPr sz="6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8465" indent="-518465" algn="l" defTabSz="1382573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123340" indent="-432054" algn="l" defTabSz="1382573" rtl="0" eaLnBrk="1" latinLnBrk="0" hangingPunct="1">
        <a:spcBef>
          <a:spcPct val="20000"/>
        </a:spcBef>
        <a:buFont typeface="Arial" pitchFamily="34" charset="0"/>
        <a:buChar char="–"/>
        <a:defRPr sz="4200" kern="1200">
          <a:solidFill>
            <a:schemeClr val="tx1"/>
          </a:solidFill>
          <a:latin typeface="+mn-lt"/>
          <a:ea typeface="+mn-ea"/>
          <a:cs typeface="+mn-cs"/>
        </a:defRPr>
      </a:lvl2pPr>
      <a:lvl3pPr marL="1728216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419502" indent="-345643" algn="l" defTabSz="1382573" rtl="0" eaLnBrk="1" latinLnBrk="0" hangingPunct="1">
        <a:spcBef>
          <a:spcPct val="20000"/>
        </a:spcBef>
        <a:buFont typeface="Arial" pitchFamily="34" charset="0"/>
        <a:buChar char="–"/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110789" indent="-345643" algn="l" defTabSz="1382573" rtl="0" eaLnBrk="1" latinLnBrk="0" hangingPunct="1">
        <a:spcBef>
          <a:spcPct val="20000"/>
        </a:spcBef>
        <a:buFont typeface="Arial" pitchFamily="34" charset="0"/>
        <a:buChar char="»"/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02075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493362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184648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5875934" indent="-345643" algn="l" defTabSz="1382573" rtl="0" eaLnBrk="1" latinLnBrk="0" hangingPunct="1">
        <a:spcBef>
          <a:spcPct val="20000"/>
        </a:spcBef>
        <a:buFont typeface="Arial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91286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82573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73859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5146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56432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47718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39005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530291" algn="l" defTabSz="1382573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ronaldo@maisvaliaconsultoria.com.br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A4CF830-A745-F230-EFA3-5E398A327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3238" y="885338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pt-BR" b="1" dirty="0"/>
              <a:t>Diversificação Inteligente</a:t>
            </a:r>
            <a:br>
              <a:rPr lang="pt-BR" b="1" dirty="0"/>
            </a:br>
            <a:r>
              <a:rPr lang="pt-BR" b="1" dirty="0"/>
              <a:t>Estratégias Para os RPPSs</a:t>
            </a:r>
          </a:p>
        </p:txBody>
      </p:sp>
      <p:pic>
        <p:nvPicPr>
          <p:cNvPr id="4" name="Imagem 3" descr="LOGO EVENTO.png">
            <a:extLst>
              <a:ext uri="{FF2B5EF4-FFF2-40B4-BE49-F238E27FC236}">
                <a16:creationId xmlns:a16="http://schemas.microsoft.com/office/drawing/2014/main" id="{9EF83072-B424-31A6-0397-E977ECB7226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20902" y="3273428"/>
            <a:ext cx="6048672" cy="50974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11D394-6871-FF1E-2B08-A091240DA1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912405F5-DEC0-2FAE-82C9-AFD88FE3339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B8E3F23B-F1E6-AAB6-7FF1-64C22EB317A7}"/>
              </a:ext>
            </a:extLst>
          </p:cNvPr>
          <p:cNvSpPr txBox="1"/>
          <p:nvPr/>
        </p:nvSpPr>
        <p:spPr>
          <a:xfrm>
            <a:off x="1440582" y="2664073"/>
            <a:ext cx="11654537" cy="646331"/>
          </a:xfrm>
          <a:prstGeom prst="rect">
            <a:avLst/>
          </a:prstGeom>
          <a:solidFill>
            <a:srgbClr val="FFFF00"/>
          </a:solidFill>
          <a:ln w="762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3600" b="1" dirty="0"/>
              <a:t>Nas a Norma 5272 está em vigor e temos de lidar com ela....</a:t>
            </a:r>
          </a:p>
        </p:txBody>
      </p:sp>
    </p:spTree>
    <p:extLst>
      <p:ext uri="{BB962C8B-B14F-4D97-AF65-F5344CB8AC3E}">
        <p14:creationId xmlns:p14="http://schemas.microsoft.com/office/powerpoint/2010/main" val="26127207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CBAE1A-C1DF-FC9D-D0A6-7EC53AF0F7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0347DCA-E459-0465-3BD9-10E25FFE4B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285" y="130655"/>
            <a:ext cx="8818394" cy="7344815"/>
          </a:xfrm>
          <a:prstGeom prst="rect">
            <a:avLst/>
          </a:prstGeom>
          <a:ln w="57150">
            <a:solidFill>
              <a:schemeClr val="tx1"/>
            </a:solidFill>
          </a:ln>
        </p:spPr>
      </p:pic>
      <p:sp>
        <p:nvSpPr>
          <p:cNvPr id="4" name="Seta: Curva para Baixo 3">
            <a:extLst>
              <a:ext uri="{FF2B5EF4-FFF2-40B4-BE49-F238E27FC236}">
                <a16:creationId xmlns:a16="http://schemas.microsoft.com/office/drawing/2014/main" id="{3CB1BF04-F355-0070-DF11-A37E32B8BE9F}"/>
              </a:ext>
            </a:extLst>
          </p:cNvPr>
          <p:cNvSpPr/>
          <p:nvPr/>
        </p:nvSpPr>
        <p:spPr>
          <a:xfrm rot="231097">
            <a:off x="1110803" y="937859"/>
            <a:ext cx="8985168" cy="1438181"/>
          </a:xfrm>
          <a:prstGeom prst="curvedDownArrow">
            <a:avLst>
              <a:gd name="adj1" fmla="val 25000"/>
              <a:gd name="adj2" fmla="val 52880"/>
              <a:gd name="adj3" fmla="val 25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349">
              <a:solidFill>
                <a:schemeClr val="tx1"/>
              </a:solidFill>
            </a:endParaRP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6D316EE7-DA81-9BED-9C2D-5C1483AA3D22}"/>
              </a:ext>
            </a:extLst>
          </p:cNvPr>
          <p:cNvSpPr txBox="1"/>
          <p:nvPr/>
        </p:nvSpPr>
        <p:spPr>
          <a:xfrm>
            <a:off x="9373583" y="4259723"/>
            <a:ext cx="5644046" cy="60773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pt-BR" sz="3349" dirty="0"/>
              <a:t>Fundos Referenciados DI (</a:t>
            </a:r>
            <a:r>
              <a:rPr lang="pt-BR" sz="3349" b="1" dirty="0"/>
              <a:t>PG II</a:t>
            </a:r>
            <a:r>
              <a:rPr lang="pt-BR" sz="3349" dirty="0"/>
              <a:t>)</a:t>
            </a:r>
          </a:p>
        </p:txBody>
      </p:sp>
      <p:sp>
        <p:nvSpPr>
          <p:cNvPr id="6" name="Seta: Curva para Baixo 5">
            <a:extLst>
              <a:ext uri="{FF2B5EF4-FFF2-40B4-BE49-F238E27FC236}">
                <a16:creationId xmlns:a16="http://schemas.microsoft.com/office/drawing/2014/main" id="{4EA6546C-D6E0-659B-D524-CBE99E9E3E95}"/>
              </a:ext>
            </a:extLst>
          </p:cNvPr>
          <p:cNvSpPr/>
          <p:nvPr/>
        </p:nvSpPr>
        <p:spPr>
          <a:xfrm rot="1032416">
            <a:off x="1246653" y="2090429"/>
            <a:ext cx="9485717" cy="1093900"/>
          </a:xfrm>
          <a:prstGeom prst="curvedDownArrow">
            <a:avLst>
              <a:gd name="adj1" fmla="val 25000"/>
              <a:gd name="adj2" fmla="val 52880"/>
              <a:gd name="adj3" fmla="val 25000"/>
            </a:avLst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349">
              <a:solidFill>
                <a:schemeClr val="tx1"/>
              </a:solidFill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0A9BD484-F205-AF9E-F6C3-1D240B68D720}"/>
              </a:ext>
            </a:extLst>
          </p:cNvPr>
          <p:cNvSpPr txBox="1"/>
          <p:nvPr/>
        </p:nvSpPr>
        <p:spPr>
          <a:xfrm>
            <a:off x="9394163" y="2440599"/>
            <a:ext cx="5623466" cy="107721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pt-BR" sz="3200" dirty="0"/>
              <a:t>Fundos IRF- M 1, IRF-M e IMA-B</a:t>
            </a:r>
          </a:p>
          <a:p>
            <a:r>
              <a:rPr lang="pt-BR" sz="3200" dirty="0"/>
              <a:t> (</a:t>
            </a:r>
            <a:r>
              <a:rPr lang="pt-BR" sz="3200" b="1" dirty="0"/>
              <a:t>Sem PG e PG I</a:t>
            </a:r>
            <a:r>
              <a:rPr lang="pt-BR" sz="3200" dirty="0"/>
              <a:t>)</a:t>
            </a:r>
          </a:p>
        </p:txBody>
      </p:sp>
      <p:pic>
        <p:nvPicPr>
          <p:cNvPr id="2" name="Imagem 1" descr="LOGO EVENTO.png">
            <a:extLst>
              <a:ext uri="{FF2B5EF4-FFF2-40B4-BE49-F238E27FC236}">
                <a16:creationId xmlns:a16="http://schemas.microsoft.com/office/drawing/2014/main" id="{1B226170-0BBF-B3F0-24F9-B044BEB8E3BB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266103" y="250000"/>
            <a:ext cx="2755550" cy="2251165"/>
          </a:xfrm>
          <a:prstGeom prst="rect">
            <a:avLst/>
          </a:prstGeom>
          <a:solidFill>
            <a:schemeClr val="bg2"/>
          </a:solidFill>
        </p:spPr>
      </p:pic>
      <p:sp>
        <p:nvSpPr>
          <p:cNvPr id="10" name="Chave Direita 9">
            <a:extLst>
              <a:ext uri="{FF2B5EF4-FFF2-40B4-BE49-F238E27FC236}">
                <a16:creationId xmlns:a16="http://schemas.microsoft.com/office/drawing/2014/main" id="{916ECC30-152B-88AB-3384-495A38350850}"/>
              </a:ext>
            </a:extLst>
          </p:cNvPr>
          <p:cNvSpPr/>
          <p:nvPr/>
        </p:nvSpPr>
        <p:spPr>
          <a:xfrm>
            <a:off x="9259982" y="5103750"/>
            <a:ext cx="1181600" cy="2168836"/>
          </a:xfrm>
          <a:prstGeom prst="rightBrace">
            <a:avLst/>
          </a:prstGeom>
          <a:ln w="762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2D65A5AD-77EF-DCCC-5C27-06EEC08DDA4B}"/>
              </a:ext>
            </a:extLst>
          </p:cNvPr>
          <p:cNvSpPr txBox="1"/>
          <p:nvPr/>
        </p:nvSpPr>
        <p:spPr>
          <a:xfrm>
            <a:off x="10635872" y="5518260"/>
            <a:ext cx="4160509" cy="175432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pt-BR" b="1" dirty="0"/>
              <a:t>Tem que ter com a perspectiva de queda da Taxa de Juros com o “fim da guerra”</a:t>
            </a:r>
          </a:p>
        </p:txBody>
      </p:sp>
    </p:spTree>
    <p:extLst>
      <p:ext uri="{BB962C8B-B14F-4D97-AF65-F5344CB8AC3E}">
        <p14:creationId xmlns:p14="http://schemas.microsoft.com/office/powerpoint/2010/main" val="96274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0D942-582B-839A-734D-610E97A11A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BCD12026-6AB0-6A81-D811-6489416893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20" y="143793"/>
            <a:ext cx="14790683" cy="8784976"/>
          </a:xfrm>
          <a:prstGeom prst="rect">
            <a:avLst/>
          </a:prstGeom>
        </p:spPr>
      </p:pic>
      <p:sp>
        <p:nvSpPr>
          <p:cNvPr id="2" name="Seta: para Cima 1">
            <a:extLst>
              <a:ext uri="{FF2B5EF4-FFF2-40B4-BE49-F238E27FC236}">
                <a16:creationId xmlns:a16="http://schemas.microsoft.com/office/drawing/2014/main" id="{8DC6F5FA-5BDD-1E6B-D86E-20E97FF08C3A}"/>
              </a:ext>
            </a:extLst>
          </p:cNvPr>
          <p:cNvSpPr/>
          <p:nvPr/>
        </p:nvSpPr>
        <p:spPr>
          <a:xfrm>
            <a:off x="7777286" y="2304033"/>
            <a:ext cx="1296144" cy="1440160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000" b="1" dirty="0"/>
              <a:t>C A</a:t>
            </a:r>
          </a:p>
        </p:txBody>
      </p:sp>
      <p:sp>
        <p:nvSpPr>
          <p:cNvPr id="3" name="Seta: para Baixo 2">
            <a:extLst>
              <a:ext uri="{FF2B5EF4-FFF2-40B4-BE49-F238E27FC236}">
                <a16:creationId xmlns:a16="http://schemas.microsoft.com/office/drawing/2014/main" id="{E0AB1DE3-8D99-6C43-4BA7-4AC343E5CF97}"/>
              </a:ext>
            </a:extLst>
          </p:cNvPr>
          <p:cNvSpPr/>
          <p:nvPr/>
        </p:nvSpPr>
        <p:spPr>
          <a:xfrm>
            <a:off x="7921302" y="6408489"/>
            <a:ext cx="1584176" cy="1800200"/>
          </a:xfrm>
          <a:prstGeom prst="downArrow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800" b="1" dirty="0"/>
              <a:t>16,5%</a:t>
            </a:r>
          </a:p>
        </p:txBody>
      </p:sp>
    </p:spTree>
    <p:extLst>
      <p:ext uri="{BB962C8B-B14F-4D97-AF65-F5344CB8AC3E}">
        <p14:creationId xmlns:p14="http://schemas.microsoft.com/office/powerpoint/2010/main" val="4063166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1D7D4D-0132-91D9-4EDB-C8B809453D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B8747823-FE56-3FEA-B66D-E67F2030FD81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542B4D63-7C70-7241-A9E0-48006877E6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78" y="250001"/>
            <a:ext cx="8749061" cy="457431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309F82B4-9ADD-3B8B-DE05-0DE8219DBB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702" y="5328369"/>
            <a:ext cx="10267950" cy="227647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148949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6CB94B-E4C0-645E-12B0-3A3995D902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988B838E-3EC6-2B80-E01D-05B52ECD7E2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DBA426F-E01B-EA37-B5DC-4B417A0BF9FD}"/>
              </a:ext>
            </a:extLst>
          </p:cNvPr>
          <p:cNvSpPr txBox="1"/>
          <p:nvPr/>
        </p:nvSpPr>
        <p:spPr>
          <a:xfrm>
            <a:off x="3456806" y="2088009"/>
            <a:ext cx="8313173" cy="50167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4000" b="1" dirty="0"/>
              <a:t>RONALDO FONSECA</a:t>
            </a:r>
          </a:p>
          <a:p>
            <a:pPr algn="ctr"/>
            <a:endParaRPr lang="pt-BR" sz="4000" b="1" dirty="0"/>
          </a:p>
          <a:p>
            <a:pPr algn="ctr"/>
            <a:r>
              <a:rPr lang="pt-BR" sz="4000" b="1" dirty="0">
                <a:hlinkClick r:id="rId3"/>
              </a:rPr>
              <a:t>ronaldo@maisvaliaconsultoria.com.br</a:t>
            </a:r>
            <a:endParaRPr lang="pt-BR" sz="4000" b="1" dirty="0"/>
          </a:p>
          <a:p>
            <a:pPr algn="ctr"/>
            <a:endParaRPr lang="pt-BR" sz="4000" b="1" dirty="0"/>
          </a:p>
          <a:p>
            <a:pPr algn="ctr"/>
            <a:endParaRPr lang="pt-BR" sz="4000" b="1" dirty="0"/>
          </a:p>
          <a:p>
            <a:pPr algn="ctr"/>
            <a:r>
              <a:rPr lang="pt-BR" sz="4000" b="1" dirty="0"/>
              <a:t>(21)99739-9777</a:t>
            </a:r>
          </a:p>
          <a:p>
            <a:pPr algn="ctr"/>
            <a:endParaRPr lang="pt-BR" sz="4000" b="1" dirty="0"/>
          </a:p>
          <a:p>
            <a:pPr algn="ctr"/>
            <a:endParaRPr lang="pt-BR" sz="4000" b="1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D9CFFD68-6D9A-299D-9569-A6044E5CE0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166" y="6408489"/>
            <a:ext cx="5436604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08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E7065F-2670-216C-B6F7-D25E355508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3E2B0AA3-4C35-54D9-FDCB-D2A38C1AE6A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C84C73A9-9520-9D67-ADD4-A17966B3BB63}"/>
              </a:ext>
            </a:extLst>
          </p:cNvPr>
          <p:cNvSpPr txBox="1"/>
          <p:nvPr/>
        </p:nvSpPr>
        <p:spPr>
          <a:xfrm>
            <a:off x="160261" y="2232025"/>
            <a:ext cx="14802001" cy="7078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pt-BR" sz="4000" b="1" dirty="0"/>
              <a:t>Difícil falar desse tema quando a Norma, a 5.272, não é “Inteligente</a:t>
            </a:r>
            <a:r>
              <a:rPr lang="pt-BR" sz="3200" b="1" dirty="0"/>
              <a:t>”!</a:t>
            </a:r>
          </a:p>
        </p:txBody>
      </p:sp>
    </p:spTree>
    <p:extLst>
      <p:ext uri="{BB962C8B-B14F-4D97-AF65-F5344CB8AC3E}">
        <p14:creationId xmlns:p14="http://schemas.microsoft.com/office/powerpoint/2010/main" val="43264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9C8D7A-6A05-A430-884F-CCE5BA67CF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69926E3C-8DCC-36B2-0192-01E5554634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20" y="143793"/>
            <a:ext cx="14790683" cy="8784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8240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FA9710-9D66-43E5-1D52-02475E40F3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28F59323-EE59-61E3-FA83-3F7DEEE7040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8D234001-B6CE-F0C7-4823-F4C4C76FEBF6}"/>
              </a:ext>
            </a:extLst>
          </p:cNvPr>
          <p:cNvSpPr txBox="1"/>
          <p:nvPr/>
        </p:nvSpPr>
        <p:spPr>
          <a:xfrm>
            <a:off x="576304" y="2520057"/>
            <a:ext cx="13969915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pt-BR" sz="6000" b="1" dirty="0"/>
              <a:t>Uma Imagem Vale Mais Que 1.000 Palavras</a:t>
            </a:r>
          </a:p>
        </p:txBody>
      </p:sp>
    </p:spTree>
    <p:extLst>
      <p:ext uri="{BB962C8B-B14F-4D97-AF65-F5344CB8AC3E}">
        <p14:creationId xmlns:p14="http://schemas.microsoft.com/office/powerpoint/2010/main" val="10069839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B1574C-E1FE-D3B1-3CD3-E6258F0D1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A7A6A8E1-0C25-3FC8-6237-8210618F159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73DC77D8-69AF-E275-959F-F6305AC30E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787" y="242047"/>
            <a:ext cx="11496335" cy="8542706"/>
          </a:xfrm>
          <a:prstGeom prst="rect">
            <a:avLst/>
          </a:prstGeom>
          <a:ln w="762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185012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91A6BB-09ED-22D4-E3AE-D0F436EF90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339AEC08-51EC-DF5B-DC2C-1A216924CC35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189624F2-6AFB-60D1-2BC2-89F27C3123F0}"/>
              </a:ext>
            </a:extLst>
          </p:cNvPr>
          <p:cNvSpPr txBox="1"/>
          <p:nvPr/>
        </p:nvSpPr>
        <p:spPr>
          <a:xfrm>
            <a:off x="216446" y="3384153"/>
            <a:ext cx="14689632" cy="1323439"/>
          </a:xfrm>
          <a:prstGeom prst="rect">
            <a:avLst/>
          </a:prstGeom>
          <a:solidFill>
            <a:srgbClr val="FFFF00"/>
          </a:solidFill>
          <a:ln w="571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pt-BR" sz="4000" b="1" dirty="0"/>
              <a:t>Não sacar do que ficou desenquadrado passivamente pois, impede a volta a esse investimento, se o nível do PG for mantido....</a:t>
            </a:r>
          </a:p>
        </p:txBody>
      </p:sp>
    </p:spTree>
    <p:extLst>
      <p:ext uri="{BB962C8B-B14F-4D97-AF65-F5344CB8AC3E}">
        <p14:creationId xmlns:p14="http://schemas.microsoft.com/office/powerpoint/2010/main" val="969599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8B0C9E-2026-1650-53C0-B7EA3D0AA6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Padrão do plano de fundo&#10;&#10;O conteúdo gerado por IA pode estar incorreto.">
            <a:extLst>
              <a:ext uri="{FF2B5EF4-FFF2-40B4-BE49-F238E27FC236}">
                <a16:creationId xmlns:a16="http://schemas.microsoft.com/office/drawing/2014/main" id="{BBB32424-A8D3-A0DF-636C-F6375266DD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63375"/>
            <a:ext cx="15122525" cy="8506420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36E4D63B-4A03-D476-A186-F1A5A221729E}"/>
              </a:ext>
            </a:extLst>
          </p:cNvPr>
          <p:cNvSpPr txBox="1">
            <a:spLocks/>
          </p:cNvSpPr>
          <p:nvPr/>
        </p:nvSpPr>
        <p:spPr>
          <a:xfrm>
            <a:off x="470024" y="889229"/>
            <a:ext cx="6759506" cy="1644181"/>
          </a:xfrm>
          <a:prstGeom prst="rect">
            <a:avLst/>
          </a:prstGeom>
        </p:spPr>
        <p:txBody>
          <a:bodyPr vert="horz" lIns="113419" tIns="56709" rIns="113419" bIns="56709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pt-BR" sz="7442" dirty="0">
              <a:latin typeface="Montserrat" panose="00000500000000000000" pitchFamily="2" charset="0"/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9A81C839-2C3F-CC96-FDAE-29ED244034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7834" y="739052"/>
            <a:ext cx="5728964" cy="5728964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301D1BF6-CE04-0B4F-7488-D08F09EA8CE7}"/>
              </a:ext>
            </a:extLst>
          </p:cNvPr>
          <p:cNvSpPr txBox="1"/>
          <p:nvPr/>
        </p:nvSpPr>
        <p:spPr>
          <a:xfrm>
            <a:off x="158407" y="265318"/>
            <a:ext cx="4065472" cy="16575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pt-BR" sz="3349" b="1" dirty="0"/>
              <a:t>14% do seu salário</a:t>
            </a:r>
          </a:p>
          <a:p>
            <a:pPr algn="ctr"/>
            <a:r>
              <a:rPr lang="pt-BR" sz="3473" b="1" dirty="0"/>
              <a:t>+</a:t>
            </a:r>
          </a:p>
          <a:p>
            <a:pPr algn="ctr"/>
            <a:r>
              <a:rPr lang="pt-BR" sz="3349" b="1" dirty="0"/>
              <a:t>Contribuição Patronal</a:t>
            </a:r>
          </a:p>
        </p:txBody>
      </p:sp>
      <p:sp>
        <p:nvSpPr>
          <p:cNvPr id="6" name="Seta: Dobrada para Cima 5">
            <a:extLst>
              <a:ext uri="{FF2B5EF4-FFF2-40B4-BE49-F238E27FC236}">
                <a16:creationId xmlns:a16="http://schemas.microsoft.com/office/drawing/2014/main" id="{9174CCBE-34EC-E513-AF3C-57DB93DA1BFA}"/>
              </a:ext>
            </a:extLst>
          </p:cNvPr>
          <p:cNvSpPr/>
          <p:nvPr/>
        </p:nvSpPr>
        <p:spPr>
          <a:xfrm rot="4224937">
            <a:off x="1838887" y="1516661"/>
            <a:ext cx="1419778" cy="1694499"/>
          </a:xfrm>
          <a:prstGeom prst="bentUpArrow">
            <a:avLst>
              <a:gd name="adj1" fmla="val 24312"/>
              <a:gd name="adj2" fmla="val 25000"/>
              <a:gd name="adj3" fmla="val 25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3349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7814465C-93F7-6FE2-26E0-DA5863F743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8407" y="3181555"/>
            <a:ext cx="5852568" cy="5852568"/>
          </a:xfrm>
          <a:prstGeom prst="rect">
            <a:avLst/>
          </a:prstGeom>
        </p:spPr>
      </p:pic>
      <p:pic>
        <p:nvPicPr>
          <p:cNvPr id="8" name="Imagem 7" descr="LOGO EVENTO.png">
            <a:extLst>
              <a:ext uri="{FF2B5EF4-FFF2-40B4-BE49-F238E27FC236}">
                <a16:creationId xmlns:a16="http://schemas.microsoft.com/office/drawing/2014/main" id="{231EBE67-1F31-33F8-8D16-728207B8729C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266103" y="250000"/>
            <a:ext cx="2755550" cy="2322192"/>
          </a:xfrm>
          <a:prstGeom prst="rect">
            <a:avLst/>
          </a:prstGeom>
          <a:solidFill>
            <a:schemeClr val="bg2"/>
          </a:solidFill>
        </p:spPr>
      </p:pic>
    </p:spTree>
    <p:extLst>
      <p:ext uri="{BB962C8B-B14F-4D97-AF65-F5344CB8AC3E}">
        <p14:creationId xmlns:p14="http://schemas.microsoft.com/office/powerpoint/2010/main" val="3761585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45BE49-90E2-24DB-580A-CFF5F203D8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138DDC93-6684-BFD0-4008-FB32305B535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1089A32B-EFB7-0982-5B96-B417101A08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505" y="1655961"/>
            <a:ext cx="13609513" cy="7272808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5" name="Seta: para a Esquerda 4">
            <a:extLst>
              <a:ext uri="{FF2B5EF4-FFF2-40B4-BE49-F238E27FC236}">
                <a16:creationId xmlns:a16="http://schemas.microsoft.com/office/drawing/2014/main" id="{36A8A6C5-63C1-7A54-C68E-17C7DD3122CF}"/>
              </a:ext>
            </a:extLst>
          </p:cNvPr>
          <p:cNvSpPr/>
          <p:nvPr/>
        </p:nvSpPr>
        <p:spPr>
          <a:xfrm>
            <a:off x="6265118" y="6552505"/>
            <a:ext cx="978408" cy="268608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4671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DBF966-796C-1016-BCB2-C3A9CAAB0F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LOGO EVENTO.png">
            <a:extLst>
              <a:ext uri="{FF2B5EF4-FFF2-40B4-BE49-F238E27FC236}">
                <a16:creationId xmlns:a16="http://schemas.microsoft.com/office/drawing/2014/main" id="{B3851CE5-B124-9A8C-CAA6-56A93ECBAE08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12123" y="250001"/>
            <a:ext cx="2119237" cy="178595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BD269831-0FA9-A7DE-C553-F0312954FD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45" y="143793"/>
            <a:ext cx="11630929" cy="741682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39406FF1-A08E-F8E9-EBA6-D5613CA88418}"/>
              </a:ext>
            </a:extLst>
          </p:cNvPr>
          <p:cNvSpPr txBox="1"/>
          <p:nvPr/>
        </p:nvSpPr>
        <p:spPr>
          <a:xfrm>
            <a:off x="11809734" y="4824313"/>
            <a:ext cx="2364750" cy="5078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pt-BR" b="1" dirty="0"/>
              <a:t>37% = R$ 3.2 Bí</a:t>
            </a:r>
          </a:p>
        </p:txBody>
      </p:sp>
      <p:sp>
        <p:nvSpPr>
          <p:cNvPr id="6" name="Seta: para a Esquerda 5">
            <a:extLst>
              <a:ext uri="{FF2B5EF4-FFF2-40B4-BE49-F238E27FC236}">
                <a16:creationId xmlns:a16="http://schemas.microsoft.com/office/drawing/2014/main" id="{E33D3650-DD86-E9A0-4243-9E4508B06D70}"/>
              </a:ext>
            </a:extLst>
          </p:cNvPr>
          <p:cNvSpPr/>
          <p:nvPr/>
        </p:nvSpPr>
        <p:spPr>
          <a:xfrm>
            <a:off x="10414485" y="4716301"/>
            <a:ext cx="978408" cy="216024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Seta: para a Esquerda 6">
            <a:extLst>
              <a:ext uri="{FF2B5EF4-FFF2-40B4-BE49-F238E27FC236}">
                <a16:creationId xmlns:a16="http://schemas.microsoft.com/office/drawing/2014/main" id="{BA32E391-C628-CC64-A81D-D7715BA89442}"/>
              </a:ext>
            </a:extLst>
          </p:cNvPr>
          <p:cNvSpPr/>
          <p:nvPr/>
        </p:nvSpPr>
        <p:spPr>
          <a:xfrm>
            <a:off x="9925281" y="5116120"/>
            <a:ext cx="978408" cy="216024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2766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</TotalTime>
  <Words>140</Words>
  <Application>Microsoft Office PowerPoint</Application>
  <PresentationFormat>Personalizar</PresentationFormat>
  <Paragraphs>21</Paragraphs>
  <Slides>14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14</vt:i4>
      </vt:variant>
    </vt:vector>
  </HeadingPairs>
  <TitlesOfParts>
    <vt:vector size="18" baseType="lpstr">
      <vt:lpstr>Arial</vt:lpstr>
      <vt:lpstr>Calibri</vt:lpstr>
      <vt:lpstr>Montserrat</vt:lpstr>
      <vt:lpstr>Tema do Office</vt:lpstr>
      <vt:lpstr>Diversificação Inteligente Estratégias Para os RPPSs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Notebook Profissonal</dc:creator>
  <cp:lastModifiedBy>Ronaldo Borges da Fonseca</cp:lastModifiedBy>
  <cp:revision>16</cp:revision>
  <dcterms:created xsi:type="dcterms:W3CDTF">2023-01-16T17:00:17Z</dcterms:created>
  <dcterms:modified xsi:type="dcterms:W3CDTF">2026-04-10T10:58:41Z</dcterms:modified>
</cp:coreProperties>
</file>